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72" r:id="rId6"/>
    <p:sldId id="260" r:id="rId7"/>
    <p:sldId id="273" r:id="rId8"/>
    <p:sldId id="261" r:id="rId9"/>
    <p:sldId id="263" r:id="rId10"/>
    <p:sldId id="262" r:id="rId11"/>
    <p:sldId id="274" r:id="rId12"/>
    <p:sldId id="276" r:id="rId13"/>
    <p:sldId id="264" r:id="rId14"/>
    <p:sldId id="279" r:id="rId15"/>
    <p:sldId id="265" r:id="rId16"/>
    <p:sldId id="266" r:id="rId17"/>
    <p:sldId id="277" r:id="rId18"/>
    <p:sldId id="278" r:id="rId19"/>
    <p:sldId id="280" r:id="rId20"/>
    <p:sldId id="268" r:id="rId21"/>
    <p:sldId id="269" r:id="rId22"/>
    <p:sldId id="270" r:id="rId23"/>
    <p:sldId id="271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2" autoAdjust="0"/>
    <p:restoredTop sz="94660"/>
  </p:normalViewPr>
  <p:slideViewPr>
    <p:cSldViewPr snapToGrid="0">
      <p:cViewPr varScale="1">
        <p:scale>
          <a:sx n="79" d="100"/>
          <a:sy n="79" d="100"/>
        </p:scale>
        <p:origin x="1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9F28B7-CAFA-46D5-A805-462A1EB8B705}" type="datetimeFigureOut">
              <a:rPr lang="zh-CN" altLang="en-US" smtClean="0"/>
              <a:t>2019/1/11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071F0-97B8-443A-834F-9B43A3FF8D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498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6071F0-97B8-443A-834F-9B43A3FF8D6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723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6070-42E9-43CF-8756-062F4D36B1F5}" type="datetime1">
              <a:rPr lang="zh-CN" altLang="en-US" smtClean="0"/>
              <a:t>2019/1/11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FD40-42C1-48E3-BFC8-53F7C99073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5568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CFCF5-CCCC-45C8-9D97-47630C40ED39}" type="datetime1">
              <a:rPr lang="zh-CN" altLang="en-US" smtClean="0"/>
              <a:t>2019/1/11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FD40-42C1-48E3-BFC8-53F7C99073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730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5BC9F-EBAA-4D4F-9BBB-8924799FED6D}" type="datetime1">
              <a:rPr lang="zh-CN" altLang="en-US" smtClean="0"/>
              <a:t>2019/1/11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FD40-42C1-48E3-BFC8-53F7C99073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087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BD7E6-D2ED-4CA2-8CAC-4D3D3DD6C8B0}" type="datetime1">
              <a:rPr lang="zh-CN" altLang="en-US" smtClean="0"/>
              <a:t>2019/1/11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FD40-42C1-48E3-BFC8-53F7C99073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445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AAF3F-BA3A-4825-B882-190D1126FA07}" type="datetime1">
              <a:rPr lang="zh-CN" altLang="en-US" smtClean="0"/>
              <a:t>2019/1/11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FD40-42C1-48E3-BFC8-53F7C99073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681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95124-425A-4EB8-89F0-F7BEF7797472}" type="datetime1">
              <a:rPr lang="zh-CN" altLang="en-US" smtClean="0"/>
              <a:t>2019/1/11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FD40-42C1-48E3-BFC8-53F7C99073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932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E6C2-AA21-4CBE-AA95-512BA83E9599}" type="datetime1">
              <a:rPr lang="zh-CN" altLang="en-US" smtClean="0"/>
              <a:t>2019/1/11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FD40-42C1-48E3-BFC8-53F7C99073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9926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6EA18-F6CA-4C99-B805-19F3DD26CF36}" type="datetime1">
              <a:rPr lang="zh-CN" altLang="en-US" smtClean="0"/>
              <a:t>2019/1/11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FD40-42C1-48E3-BFC8-53F7C99073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051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5B1B5-2BF0-40EF-ACBB-878A89375625}" type="datetime1">
              <a:rPr lang="zh-CN" altLang="en-US" smtClean="0"/>
              <a:t>2019/1/11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FD40-42C1-48E3-BFC8-53F7C99073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900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50225-D265-4696-989A-B935825D9933}" type="datetime1">
              <a:rPr lang="zh-CN" altLang="en-US" smtClean="0"/>
              <a:t>2019/1/11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FD40-42C1-48E3-BFC8-53F7C99073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835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E807E-A4A5-4908-933E-9F3FD47071C7}" type="datetime1">
              <a:rPr lang="zh-CN" altLang="en-US" smtClean="0"/>
              <a:t>2019/1/11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FD40-42C1-48E3-BFC8-53F7C99073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74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376C3-61BE-478F-B2AD-C3BA517766A2}" type="datetime1">
              <a:rPr lang="zh-CN" altLang="en-US" smtClean="0"/>
              <a:t>2019/1/11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7FD40-42C1-48E3-BFC8-53F7C99073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022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="" xmlns:a16="http://schemas.microsoft.com/office/drawing/2014/main" id="{7890911C-0CB6-40E8-A72B-22C6644057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357" y="398215"/>
            <a:ext cx="2255884" cy="49282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1503103" y="1621001"/>
            <a:ext cx="9818756" cy="1752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60033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0" dirty="0" smtClean="0">
                <a:latin typeface="Franklin Gothic Book" panose="020B0503020102020204" pitchFamily="34" charset="0"/>
              </a:rPr>
              <a:t>ECEN-765 project</a:t>
            </a:r>
          </a:p>
          <a:p>
            <a:pPr algn="ctr"/>
            <a:r>
              <a:rPr lang="en-US" altLang="zh-CN" sz="3600" b="0" dirty="0" smtClean="0">
                <a:latin typeface="Franklin Gothic Book" panose="020B0503020102020204" pitchFamily="34" charset="0"/>
              </a:rPr>
              <a:t>Machine Learning Based GPS Outliers Detection Methods</a:t>
            </a:r>
            <a:endParaRPr lang="en-US" sz="3600" b="0" dirty="0">
              <a:latin typeface="Franklin Gothic Book" panose="020B0503020102020204" pitchFamily="34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="" xmlns:a16="http://schemas.microsoft.com/office/drawing/2014/main" id="{CCA2AB46-01D0-45F7-A25E-E4F6EABA88A1}"/>
              </a:ext>
            </a:extLst>
          </p:cNvPr>
          <p:cNvSpPr txBox="1">
            <a:spLocks/>
          </p:cNvSpPr>
          <p:nvPr/>
        </p:nvSpPr>
        <p:spPr>
          <a:xfrm>
            <a:off x="2100490" y="3913230"/>
            <a:ext cx="7496867" cy="976270"/>
          </a:xfrm>
          <a:prstGeom prst="rect">
            <a:avLst/>
          </a:prstGeom>
        </p:spPr>
        <p:txBody>
          <a:bodyPr vert="horz"/>
          <a:lstStyle>
            <a:lvl1pPr algn="r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Franklin Gothic Medium"/>
                <a:ea typeface="+mj-ea"/>
                <a:cs typeface="Franklin Gothic Medium"/>
              </a:defRPr>
            </a:lvl1pPr>
          </a:lstStyle>
          <a:p>
            <a:pPr algn="ctr"/>
            <a:r>
              <a:rPr lang="en-US" sz="2400" dirty="0" smtClean="0">
                <a:solidFill>
                  <a:srgbClr val="660033"/>
                </a:solidFill>
                <a:latin typeface="Franklin Gothic Book" panose="020B0503020102020204" pitchFamily="34" charset="0"/>
                <a:cs typeface="Times New Roman" panose="02020603050405020304" pitchFamily="18" charset="0"/>
              </a:rPr>
              <a:t>Hongxin Kong</a:t>
            </a:r>
          </a:p>
          <a:p>
            <a:pPr algn="ctr"/>
            <a:r>
              <a:rPr lang="en-US" sz="2400" dirty="0" smtClean="0">
                <a:solidFill>
                  <a:srgbClr val="660033"/>
                </a:solidFill>
                <a:latin typeface="Franklin Gothic Book" panose="020B0503020102020204" pitchFamily="34" charset="0"/>
                <a:cs typeface="Times New Roman" panose="02020603050405020304" pitchFamily="18" charset="0"/>
              </a:rPr>
              <a:t>UIN: 325006848</a:t>
            </a:r>
          </a:p>
          <a:p>
            <a:pPr algn="ctr"/>
            <a:endParaRPr lang="en-US" sz="2400" baseline="30000" dirty="0" smtClean="0">
              <a:solidFill>
                <a:srgbClr val="660033"/>
              </a:solidFill>
              <a:latin typeface="Franklin Gothic Book" panose="020B0503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8798490" y="6306246"/>
            <a:ext cx="2743200" cy="365125"/>
          </a:xfrm>
        </p:spPr>
        <p:txBody>
          <a:bodyPr/>
          <a:lstStyle/>
          <a:p>
            <a:fld id="{B177FD40-42C1-48E3-BFC8-53F7C990732F}" type="slidenum">
              <a:rPr lang="zh-CN" altLang="en-US" sz="1600" smtClean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507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FD40-42C1-48E3-BFC8-53F7C990732F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744" y="1803400"/>
            <a:ext cx="5004256" cy="34282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="" xmlns:a16="http://schemas.microsoft.com/office/drawing/2014/main" id="{97806E7D-31EF-40FB-83AC-2F9F4D5144EA}"/>
              </a:ext>
            </a:extLst>
          </p:cNvPr>
          <p:cNvSpPr txBox="1">
            <a:spLocks noGrp="1"/>
          </p:cNvSpPr>
          <p:nvPr/>
        </p:nvSpPr>
        <p:spPr>
          <a:xfrm>
            <a:off x="7073835" y="5226050"/>
            <a:ext cx="4444999" cy="673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ctr">
            <a:normAutofit fontScale="97500"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2" y="1955800"/>
            <a:ext cx="5093229" cy="342265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="" xmlns:a16="http://schemas.microsoft.com/office/drawing/2014/main" id="{97806E7D-31EF-40FB-83AC-2F9F4D5144EA}"/>
              </a:ext>
            </a:extLst>
          </p:cNvPr>
          <p:cNvSpPr txBox="1">
            <a:spLocks noGrp="1"/>
          </p:cNvSpPr>
          <p:nvPr/>
        </p:nvSpPr>
        <p:spPr>
          <a:xfrm>
            <a:off x="550862" y="761480"/>
            <a:ext cx="4444999" cy="673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ctr">
            <a:normAutofit fontScale="97500"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methods</a:t>
            </a:r>
            <a:endParaRPr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97806E7D-31EF-40FB-83AC-2F9F4D5144EA}"/>
              </a:ext>
            </a:extLst>
          </p:cNvPr>
          <p:cNvSpPr txBox="1">
            <a:spLocks noGrp="1"/>
          </p:cNvSpPr>
          <p:nvPr/>
        </p:nvSpPr>
        <p:spPr>
          <a:xfrm>
            <a:off x="1659699" y="5226050"/>
            <a:ext cx="4444999" cy="673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ctr">
            <a:normAutofit fontScale="97500"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regression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97806E7D-31EF-40FB-83AC-2F9F4D5144EA}"/>
              </a:ext>
            </a:extLst>
          </p:cNvPr>
          <p:cNvSpPr txBox="1">
            <a:spLocks noGrp="1"/>
          </p:cNvSpPr>
          <p:nvPr/>
        </p:nvSpPr>
        <p:spPr>
          <a:xfrm>
            <a:off x="976576" y="5899410"/>
            <a:ext cx="4444999" cy="673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ctr">
            <a:normAutofit fontScale="82500" lnSpcReduction="20000"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can be solved with normal equation and save a lot of time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97806E7D-31EF-40FB-83AC-2F9F4D5144EA}"/>
              </a:ext>
            </a:extLst>
          </p:cNvPr>
          <p:cNvSpPr txBox="1">
            <a:spLocks noGrp="1"/>
          </p:cNvSpPr>
          <p:nvPr/>
        </p:nvSpPr>
        <p:spPr>
          <a:xfrm>
            <a:off x="6908801" y="5897658"/>
            <a:ext cx="4444999" cy="673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ctr">
            <a:normAutofit fontScale="82500" lnSpcReduction="20000"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Widely used , easy to update with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33645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FD40-42C1-48E3-BFC8-53F7C990732F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738" y="790779"/>
            <a:ext cx="5592396" cy="317278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97806E7D-31EF-40FB-83AC-2F9F4D5144EA}"/>
              </a:ext>
            </a:extLst>
          </p:cNvPr>
          <p:cNvSpPr txBox="1">
            <a:spLocks noGrp="1"/>
          </p:cNvSpPr>
          <p:nvPr/>
        </p:nvSpPr>
        <p:spPr>
          <a:xfrm>
            <a:off x="7429501" y="4026557"/>
            <a:ext cx="4444999" cy="673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lIns="45719" rIns="45719" anchor="ctr">
            <a:normAutofit fontScale="97500"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BP neural network</a:t>
            </a:r>
            <a:endParaRPr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463" y="247194"/>
            <a:ext cx="3708400" cy="275980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xmlns="" id="{97806E7D-31EF-40FB-83AC-2F9F4D5144EA}"/>
              </a:ext>
            </a:extLst>
          </p:cNvPr>
          <p:cNvSpPr txBox="1">
            <a:spLocks noGrp="1"/>
          </p:cNvSpPr>
          <p:nvPr/>
        </p:nvSpPr>
        <p:spPr>
          <a:xfrm>
            <a:off x="1181101" y="3004634"/>
            <a:ext cx="4444999" cy="673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lIns="45719" rIns="45719" anchor="ctr">
            <a:normAutofit fontScale="97500"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kernel SVM</a:t>
            </a:r>
            <a:endParaRPr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501" y="3675632"/>
            <a:ext cx="3916362" cy="268071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xmlns="" id="{97806E7D-31EF-40FB-83AC-2F9F4D5144EA}"/>
              </a:ext>
            </a:extLst>
          </p:cNvPr>
          <p:cNvSpPr txBox="1">
            <a:spLocks noGrp="1"/>
          </p:cNvSpPr>
          <p:nvPr/>
        </p:nvSpPr>
        <p:spPr>
          <a:xfrm>
            <a:off x="1320800" y="6171256"/>
            <a:ext cx="4444999" cy="673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lIns="45719" rIns="45719" anchor="ctr">
            <a:normAutofit fontScale="97500"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Gaussian RBF kernel SVM</a:t>
            </a:r>
            <a:endParaRPr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97806E7D-31EF-40FB-83AC-2F9F4D5144EA}"/>
              </a:ext>
            </a:extLst>
          </p:cNvPr>
          <p:cNvSpPr txBox="1">
            <a:spLocks noGrp="1"/>
          </p:cNvSpPr>
          <p:nvPr/>
        </p:nvSpPr>
        <p:spPr>
          <a:xfrm>
            <a:off x="7429500" y="5191453"/>
            <a:ext cx="4444999" cy="673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lIns="45719" rIns="45719" anchor="ctr">
            <a:normAutofit fontScale="82500" lnSpcReduction="20000"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core of deep learning, used to solve complicated problem</a:t>
            </a:r>
            <a:endParaRPr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32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FD40-42C1-48E3-BFC8-53F7C990732F}" type="slidenum">
              <a:rPr lang="zh-CN" altLang="en-US" smtClean="0"/>
              <a:t>12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079500" y="4728011"/>
                <a:ext cx="96901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smtClean="0"/>
                  <a:t>SST: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𝑆𝑆𝑇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</m:nary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400" b="0" dirty="0" smtClean="0"/>
              </a:p>
              <a:p>
                <a:r>
                  <a:rPr lang="en-US" altLang="zh-CN" sz="2400" dirty="0" smtClean="0"/>
                  <a:t>Show the cumulative error between path curved by GPS and the actual path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00" y="4728011"/>
                <a:ext cx="9690100" cy="830997"/>
              </a:xfrm>
              <a:prstGeom prst="rect">
                <a:avLst/>
              </a:prstGeom>
              <a:blipFill rotWithShape="0">
                <a:blip r:embed="rId2"/>
                <a:stretch>
                  <a:fillRect l="-943" t="-72794" b="-64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156" y="1151472"/>
            <a:ext cx="6736444" cy="358028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734378" y="1563222"/>
            <a:ext cx="2872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GPS curved path</a:t>
            </a:r>
            <a:endParaRPr lang="zh-CN" altLang="en-US" sz="2800" dirty="0"/>
          </a:p>
        </p:txBody>
      </p:sp>
      <p:sp>
        <p:nvSpPr>
          <p:cNvPr id="10" name="文本框 9"/>
          <p:cNvSpPr txBox="1"/>
          <p:nvPr/>
        </p:nvSpPr>
        <p:spPr>
          <a:xfrm>
            <a:off x="8480878" y="2436186"/>
            <a:ext cx="2872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Actual path</a:t>
            </a:r>
            <a:endParaRPr lang="zh-CN" altLang="en-US" sz="28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97806E7D-31EF-40FB-83AC-2F9F4D5144EA}"/>
              </a:ext>
            </a:extLst>
          </p:cNvPr>
          <p:cNvSpPr txBox="1">
            <a:spLocks noGrp="1"/>
          </p:cNvSpPr>
          <p:nvPr/>
        </p:nvSpPr>
        <p:spPr>
          <a:xfrm>
            <a:off x="792161" y="1151472"/>
            <a:ext cx="7500939" cy="673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lIns="45719" rIns="45719" anchor="ctr">
            <a:normAutofit fontScale="82500" lnSpcReduction="20000"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order to evaluate the effectiveness of classification methods</a:t>
            </a:r>
          </a:p>
          <a:p>
            <a:pPr algn="l"/>
            <a:endParaRPr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97806E7D-31EF-40FB-83AC-2F9F4D5144EA}"/>
              </a:ext>
            </a:extLst>
          </p:cNvPr>
          <p:cNvSpPr txBox="1">
            <a:spLocks noGrp="1"/>
          </p:cNvSpPr>
          <p:nvPr/>
        </p:nvSpPr>
        <p:spPr>
          <a:xfrm>
            <a:off x="792162" y="702240"/>
            <a:ext cx="4444999" cy="673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lIns="45719" rIns="45719" anchor="ctr">
            <a:normAutofit fontScale="97500"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SST value</a:t>
            </a:r>
          </a:p>
          <a:p>
            <a:pPr algn="l"/>
            <a:endParaRPr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42078" y="3485715"/>
            <a:ext cx="189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SST</a:t>
            </a:r>
            <a:endParaRPr lang="zh-CN" altLang="en-US" b="1" dirty="0"/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3162300" y="3144205"/>
            <a:ext cx="342900" cy="2974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40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FD40-42C1-48E3-BFC8-53F7C990732F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3F8F49E-3650-4F8C-8487-814082F7AB9E}"/>
              </a:ext>
            </a:extLst>
          </p:cNvPr>
          <p:cNvSpPr txBox="1">
            <a:spLocks noGrp="1"/>
          </p:cNvSpPr>
          <p:nvPr/>
        </p:nvSpPr>
        <p:spPr>
          <a:xfrm>
            <a:off x="1247383" y="1285398"/>
            <a:ext cx="8229600" cy="4135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>
            <a:normAutofit/>
          </a:bodyPr>
          <a:lstStyle>
            <a:lvl1pPr marL="342900" marR="0" indent="-3429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1pPr>
            <a:lvl2pPr marL="783771" marR="0" indent="-326571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2pPr>
            <a:lvl3pPr marL="1219200" marR="0" indent="-3048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3pPr>
            <a:lvl4pPr marL="17373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4pPr>
            <a:lvl5pPr marL="21945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5pPr>
            <a:lvl6pPr marL="26517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1089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5661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0233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and motivation</a:t>
            </a:r>
            <a:endParaRPr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pPr>
              <a:lnSpc>
                <a:spcPct val="15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u="sng" dirty="0" smtClean="0">
                <a:solidFill>
                  <a:srgbClr val="66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endParaRPr lang="en-US" u="sng" dirty="0">
              <a:solidFill>
                <a:srgbClr val="6600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 and Discussion</a:t>
            </a:r>
            <a:endParaRPr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49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FD40-42C1-48E3-BFC8-53F7C990732F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249" y="1548468"/>
            <a:ext cx="6230701" cy="223706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324100" y="3886200"/>
            <a:ext cx="4762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Each point records 3000 GPS data.</a:t>
            </a:r>
          </a:p>
          <a:p>
            <a:r>
              <a:rPr lang="en-US" altLang="zh-CN" sz="2400" dirty="0" smtClean="0"/>
              <a:t>6000 data is treated as training data. </a:t>
            </a:r>
          </a:p>
          <a:p>
            <a:r>
              <a:rPr lang="en-US" altLang="zh-CN" sz="2400" dirty="0" smtClean="0"/>
              <a:t>9000 data is treated as testing data.</a:t>
            </a:r>
            <a:endParaRPr lang="zh-CN" altLang="en-US" sz="2400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97806E7D-31EF-40FB-83AC-2F9F4D5144EA}"/>
              </a:ext>
            </a:extLst>
          </p:cNvPr>
          <p:cNvSpPr txBox="1">
            <a:spLocks noGrp="1"/>
          </p:cNvSpPr>
          <p:nvPr/>
        </p:nvSpPr>
        <p:spPr>
          <a:xfrm>
            <a:off x="1752600" y="418840"/>
            <a:ext cx="8229600" cy="673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ctr">
            <a:normAutofit fontScale="90000" lnSpcReduction="10000"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>
                <a:solidFill>
                  <a:srgbClr val="66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endParaRPr lang="en-US" dirty="0">
              <a:solidFill>
                <a:srgbClr val="6600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55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FD40-42C1-48E3-BFC8-53F7C990732F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97806E7D-31EF-40FB-83AC-2F9F4D5144EA}"/>
              </a:ext>
            </a:extLst>
          </p:cNvPr>
          <p:cNvSpPr txBox="1">
            <a:spLocks noGrp="1"/>
          </p:cNvSpPr>
          <p:nvPr/>
        </p:nvSpPr>
        <p:spPr>
          <a:xfrm>
            <a:off x="614428" y="1320540"/>
            <a:ext cx="4444999" cy="673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ctr">
            <a:normAutofit fontScale="97500"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regression</a:t>
            </a:r>
            <a:endParaRPr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97806E7D-31EF-40FB-83AC-2F9F4D5144EA}"/>
              </a:ext>
            </a:extLst>
          </p:cNvPr>
          <p:cNvSpPr txBox="1">
            <a:spLocks noGrp="1"/>
          </p:cNvSpPr>
          <p:nvPr/>
        </p:nvSpPr>
        <p:spPr>
          <a:xfrm>
            <a:off x="614428" y="2222240"/>
            <a:ext cx="9786872" cy="673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ctr">
            <a:normAutofit fontScale="82500" lnSpcReduction="10000"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 equation is used to calculate the parameter for linear regression:</a:t>
            </a:r>
            <a:endParaRPr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97806E7D-31EF-40FB-83AC-2F9F4D5144EA}"/>
              </a:ext>
            </a:extLst>
          </p:cNvPr>
          <p:cNvSpPr txBox="1">
            <a:spLocks noGrp="1"/>
          </p:cNvSpPr>
          <p:nvPr/>
        </p:nvSpPr>
        <p:spPr>
          <a:xfrm>
            <a:off x="881063" y="3327140"/>
            <a:ext cx="9786872" cy="1740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ctr">
            <a:normAutofit fontScale="97500"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accuracy: 77.53%</a:t>
            </a:r>
          </a:p>
          <a:p>
            <a:pPr algn="l"/>
            <a:endParaRPr lang="en-US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 accuracy:51.56%</a:t>
            </a:r>
            <a:endParaRPr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82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FD40-42C1-48E3-BFC8-53F7C990732F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97806E7D-31EF-40FB-83AC-2F9F4D5144EA}"/>
              </a:ext>
            </a:extLst>
          </p:cNvPr>
          <p:cNvSpPr txBox="1">
            <a:spLocks noGrp="1"/>
          </p:cNvSpPr>
          <p:nvPr/>
        </p:nvSpPr>
        <p:spPr>
          <a:xfrm>
            <a:off x="538228" y="1505656"/>
            <a:ext cx="10447272" cy="983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ctr">
            <a:normAutofit fontScale="82500" lnSpcReduction="10000"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Gradient descent is used to calculate the parameter for logistic regression, the relationship between accuracy and iteration is shown in the figure:</a:t>
            </a:r>
            <a:endParaRPr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97806E7D-31EF-40FB-83AC-2F9F4D5144EA}"/>
              </a:ext>
            </a:extLst>
          </p:cNvPr>
          <p:cNvSpPr txBox="1">
            <a:spLocks noGrp="1"/>
          </p:cNvSpPr>
          <p:nvPr/>
        </p:nvSpPr>
        <p:spPr>
          <a:xfrm>
            <a:off x="881063" y="3327140"/>
            <a:ext cx="5176837" cy="1740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ctr">
            <a:normAutofit fontScale="90000" lnSpcReduction="20000"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50 literation</a:t>
            </a:r>
          </a:p>
          <a:p>
            <a:pPr algn="l"/>
            <a:endParaRPr lang="en-US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accuracy: 89.02%</a:t>
            </a:r>
          </a:p>
          <a:p>
            <a:pPr algn="l"/>
            <a:endParaRPr lang="en-US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 accuracy:59.8%</a:t>
            </a:r>
            <a:endParaRPr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600" y="2579327"/>
            <a:ext cx="5321300" cy="414214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="" xmlns:a16="http://schemas.microsoft.com/office/drawing/2014/main" id="{97806E7D-31EF-40FB-83AC-2F9F4D5144EA}"/>
              </a:ext>
            </a:extLst>
          </p:cNvPr>
          <p:cNvSpPr txBox="1">
            <a:spLocks noGrp="1"/>
          </p:cNvSpPr>
          <p:nvPr/>
        </p:nvSpPr>
        <p:spPr>
          <a:xfrm>
            <a:off x="538228" y="832297"/>
            <a:ext cx="4444999" cy="673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ctr">
            <a:normAutofit fontScale="97500"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98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FD40-42C1-48E3-BFC8-53F7C990732F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97806E7D-31EF-40FB-83AC-2F9F4D5144EA}"/>
              </a:ext>
            </a:extLst>
          </p:cNvPr>
          <p:cNvSpPr txBox="1">
            <a:spLocks noGrp="1"/>
          </p:cNvSpPr>
          <p:nvPr/>
        </p:nvSpPr>
        <p:spPr>
          <a:xfrm>
            <a:off x="648591" y="423043"/>
            <a:ext cx="4444999" cy="673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ctr">
            <a:normAutofit fontScale="97500"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</a:t>
            </a:r>
            <a:endParaRPr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97806E7D-31EF-40FB-83AC-2F9F4D5144EA}"/>
              </a:ext>
            </a:extLst>
          </p:cNvPr>
          <p:cNvSpPr txBox="1">
            <a:spLocks noGrp="1"/>
          </p:cNvSpPr>
          <p:nvPr/>
        </p:nvSpPr>
        <p:spPr>
          <a:xfrm>
            <a:off x="538228" y="3245817"/>
            <a:ext cx="10218672" cy="673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ctr">
            <a:normAutofit fontScale="97500"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RBF</a:t>
            </a:r>
          </a:p>
          <a:p>
            <a:pPr algn="l"/>
            <a:endParaRPr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97806E7D-31EF-40FB-83AC-2F9F4D5144EA}"/>
              </a:ext>
            </a:extLst>
          </p:cNvPr>
          <p:cNvSpPr txBox="1">
            <a:spLocks noGrp="1"/>
          </p:cNvSpPr>
          <p:nvPr/>
        </p:nvSpPr>
        <p:spPr>
          <a:xfrm>
            <a:off x="648591" y="1505657"/>
            <a:ext cx="9786872" cy="1740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ctr">
            <a:normAutofit fontScale="97500"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accuracy: 94.12%</a:t>
            </a:r>
          </a:p>
          <a:p>
            <a:pPr algn="l"/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 accuracy:60.19%</a:t>
            </a:r>
            <a:endParaRPr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97806E7D-31EF-40FB-83AC-2F9F4D5144EA}"/>
              </a:ext>
            </a:extLst>
          </p:cNvPr>
          <p:cNvSpPr txBox="1">
            <a:spLocks noGrp="1"/>
          </p:cNvSpPr>
          <p:nvPr/>
        </p:nvSpPr>
        <p:spPr>
          <a:xfrm>
            <a:off x="538228" y="1459548"/>
            <a:ext cx="10218672" cy="673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ctr">
            <a:normAutofit fontScale="97500"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kernel </a:t>
            </a:r>
          </a:p>
          <a:p>
            <a:pPr algn="l"/>
            <a:endParaRPr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91" y="3581453"/>
            <a:ext cx="4224272" cy="311262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753" y="3697900"/>
            <a:ext cx="4213910" cy="299617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="" xmlns:a16="http://schemas.microsoft.com/office/drawing/2014/main" id="{97806E7D-31EF-40FB-83AC-2F9F4D5144EA}"/>
              </a:ext>
            </a:extLst>
          </p:cNvPr>
          <p:cNvSpPr txBox="1">
            <a:spLocks noGrp="1"/>
          </p:cNvSpPr>
          <p:nvPr/>
        </p:nvSpPr>
        <p:spPr>
          <a:xfrm>
            <a:off x="8610600" y="4169460"/>
            <a:ext cx="3195572" cy="1740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ctr">
            <a:normAutofit fontScale="97500"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Sigma=4 and C=4 obtains</a:t>
            </a:r>
          </a:p>
          <a:p>
            <a:pPr algn="l"/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accuracy:97.06%</a:t>
            </a:r>
          </a:p>
          <a:p>
            <a:pPr algn="l"/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 accuracy:63.65%</a:t>
            </a:r>
          </a:p>
        </p:txBody>
      </p:sp>
      <p:sp>
        <p:nvSpPr>
          <p:cNvPr id="12" name="矩形 11"/>
          <p:cNvSpPr/>
          <p:nvPr/>
        </p:nvSpPr>
        <p:spPr>
          <a:xfrm>
            <a:off x="2650363" y="3074822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relationship between accuracy and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value of two parameters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is shown in the figure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897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FD40-42C1-48E3-BFC8-53F7C990732F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97806E7D-31EF-40FB-83AC-2F9F4D5144EA}"/>
              </a:ext>
            </a:extLst>
          </p:cNvPr>
          <p:cNvSpPr txBox="1">
            <a:spLocks noGrp="1"/>
          </p:cNvSpPr>
          <p:nvPr/>
        </p:nvSpPr>
        <p:spPr>
          <a:xfrm>
            <a:off x="648591" y="423043"/>
            <a:ext cx="4444999" cy="673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ctr">
            <a:normAutofit fontScale="97500"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BP neural network</a:t>
            </a:r>
            <a:endParaRPr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778500" y="1587500"/>
            <a:ext cx="4699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One hidden layer with 9 neurons</a:t>
            </a:r>
          </a:p>
          <a:p>
            <a:r>
              <a:rPr lang="en-US" altLang="zh-CN" sz="2400" dirty="0" smtClean="0"/>
              <a:t>Get training accuracy : 100%</a:t>
            </a:r>
          </a:p>
          <a:p>
            <a:r>
              <a:rPr lang="en-US" altLang="zh-CN" sz="2400" dirty="0" smtClean="0"/>
              <a:t>Testing accuracy: 66.911%</a:t>
            </a:r>
          </a:p>
          <a:p>
            <a:r>
              <a:rPr lang="en-US" altLang="zh-CN" sz="2400" dirty="0" smtClean="0"/>
              <a:t>Time:1.691s</a:t>
            </a:r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Two hidden layers:</a:t>
            </a:r>
          </a:p>
          <a:p>
            <a:r>
              <a:rPr lang="en-US" altLang="zh-CN" sz="2400" dirty="0" smtClean="0"/>
              <a:t>Testing accuracy:66.411</a:t>
            </a:r>
            <a:r>
              <a:rPr lang="en-US" altLang="zh-CN" sz="2400" dirty="0"/>
              <a:t>% </a:t>
            </a:r>
            <a:endParaRPr lang="en-US" altLang="zh-CN" sz="2400" dirty="0" smtClean="0"/>
          </a:p>
          <a:p>
            <a:r>
              <a:rPr lang="en-US" altLang="zh-CN" sz="2400" dirty="0" smtClean="0"/>
              <a:t>Time:1.884s.</a:t>
            </a:r>
          </a:p>
          <a:p>
            <a:r>
              <a:rPr lang="en-US" altLang="zh-CN" sz="2400" dirty="0" smtClean="0"/>
              <a:t> </a:t>
            </a:r>
          </a:p>
          <a:p>
            <a:r>
              <a:rPr lang="en-US" altLang="zh-CN" sz="2400" dirty="0" smtClean="0"/>
              <a:t>Three hidden layers,</a:t>
            </a:r>
          </a:p>
          <a:p>
            <a:r>
              <a:rPr lang="en-US" altLang="zh-CN" sz="2400" dirty="0" smtClean="0"/>
              <a:t>testing </a:t>
            </a:r>
            <a:r>
              <a:rPr lang="en-US" altLang="zh-CN" sz="2400" dirty="0"/>
              <a:t>accuracy :</a:t>
            </a:r>
            <a:r>
              <a:rPr lang="en-US" altLang="zh-CN" sz="2400" dirty="0" smtClean="0"/>
              <a:t>75.944</a:t>
            </a:r>
            <a:r>
              <a:rPr lang="en-US" altLang="zh-CN" sz="2400" dirty="0"/>
              <a:t>% </a:t>
            </a:r>
            <a:endParaRPr lang="en-US" altLang="zh-CN" sz="2400" dirty="0" smtClean="0"/>
          </a:p>
          <a:p>
            <a:r>
              <a:rPr lang="en-US" altLang="zh-CN" sz="2400" dirty="0" smtClean="0"/>
              <a:t>the simulation time:2.269s</a:t>
            </a:r>
            <a:r>
              <a:rPr lang="en-US" altLang="zh-CN" sz="2400" dirty="0"/>
              <a:t>.</a:t>
            </a:r>
            <a:endParaRPr lang="zh-CN" altLang="en-US" sz="2400" dirty="0"/>
          </a:p>
        </p:txBody>
      </p:sp>
      <p:sp>
        <p:nvSpPr>
          <p:cNvPr id="8" name="乘号 7"/>
          <p:cNvSpPr/>
          <p:nvPr/>
        </p:nvSpPr>
        <p:spPr>
          <a:xfrm>
            <a:off x="9080500" y="3708400"/>
            <a:ext cx="774700" cy="584200"/>
          </a:xfrm>
          <a:prstGeom prst="mathMultiply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乘号 8"/>
          <p:cNvSpPr/>
          <p:nvPr/>
        </p:nvSpPr>
        <p:spPr>
          <a:xfrm>
            <a:off x="9080500" y="5357783"/>
            <a:ext cx="774700" cy="584200"/>
          </a:xfrm>
          <a:prstGeom prst="mathMultiply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18046" y="4946710"/>
            <a:ext cx="313645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relationship between accuracy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,simulation time and number of neurons is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shown in the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figure. Simulation time around 1.5s and accuracy around 60%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046" y="1260728"/>
            <a:ext cx="3605310" cy="316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22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FD40-42C1-48E3-BFC8-53F7C990732F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97806E7D-31EF-40FB-83AC-2F9F4D5144EA}"/>
              </a:ext>
            </a:extLst>
          </p:cNvPr>
          <p:cNvSpPr txBox="1">
            <a:spLocks noGrp="1"/>
          </p:cNvSpPr>
          <p:nvPr/>
        </p:nvSpPr>
        <p:spPr>
          <a:xfrm>
            <a:off x="648591" y="423043"/>
            <a:ext cx="4444999" cy="673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ctr">
            <a:normAutofit fontScale="97500"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zh-CN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Kalman</a:t>
            </a:r>
            <a:r>
              <a:rPr lang="en-US" altLang="zh-CN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Filter</a:t>
            </a:r>
            <a:endParaRPr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026" y="1378077"/>
            <a:ext cx="6116574" cy="467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014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FD40-42C1-48E3-BFC8-53F7C990732F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97806E7D-31EF-40FB-83AC-2F9F4D5144EA}"/>
              </a:ext>
            </a:extLst>
          </p:cNvPr>
          <p:cNvSpPr txBox="1">
            <a:spLocks noGrp="1"/>
          </p:cNvSpPr>
          <p:nvPr/>
        </p:nvSpPr>
        <p:spPr>
          <a:xfrm>
            <a:off x="1659699" y="522933"/>
            <a:ext cx="8229600" cy="673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ctr">
            <a:normAutofit fontScale="90000" lnSpcReduction="10000"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dirty="0">
                <a:solidFill>
                  <a:srgbClr val="66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63F8F49E-3650-4F8C-8487-814082F7AB9E}"/>
              </a:ext>
            </a:extLst>
          </p:cNvPr>
          <p:cNvSpPr txBox="1">
            <a:spLocks noGrp="1"/>
          </p:cNvSpPr>
          <p:nvPr/>
        </p:nvSpPr>
        <p:spPr>
          <a:xfrm>
            <a:off x="1171183" y="1602898"/>
            <a:ext cx="8229600" cy="4135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>
            <a:normAutofit/>
          </a:bodyPr>
          <a:lstStyle>
            <a:lvl1pPr marL="342900" marR="0" indent="-3429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1pPr>
            <a:lvl2pPr marL="783771" marR="0" indent="-326571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2pPr>
            <a:lvl3pPr marL="1219200" marR="0" indent="-3048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3pPr>
            <a:lvl4pPr marL="17373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4pPr>
            <a:lvl5pPr marL="21945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5pPr>
            <a:lvl6pPr marL="26517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1089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5661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0233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u="sng" dirty="0" smtClean="0">
                <a:solidFill>
                  <a:srgbClr val="66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and motivation</a:t>
            </a:r>
            <a:endParaRPr u="sng" dirty="0">
              <a:solidFill>
                <a:srgbClr val="6600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pPr>
              <a:lnSpc>
                <a:spcPct val="15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 and Discussion</a:t>
            </a:r>
            <a:endParaRPr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73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FD40-42C1-48E3-BFC8-53F7C990732F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97806E7D-31EF-40FB-83AC-2F9F4D5144EA}"/>
              </a:ext>
            </a:extLst>
          </p:cNvPr>
          <p:cNvSpPr txBox="1">
            <a:spLocks noGrp="1"/>
          </p:cNvSpPr>
          <p:nvPr/>
        </p:nvSpPr>
        <p:spPr>
          <a:xfrm>
            <a:off x="652528" y="520440"/>
            <a:ext cx="9786872" cy="673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ctr">
            <a:normAutofit fontScale="97500"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SST and simulation time</a:t>
            </a:r>
            <a:endParaRPr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0" y="5018087"/>
            <a:ext cx="4050031" cy="168751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368" y="5018087"/>
            <a:ext cx="6429803" cy="183991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082331" y="1817925"/>
            <a:ext cx="4699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1.Logistic regression is the most time-efficient method, better than linear regression on all aspects.</a:t>
            </a:r>
          </a:p>
          <a:p>
            <a:endParaRPr lang="en-US" altLang="zh-CN" sz="1000" dirty="0" smtClean="0">
              <a:solidFill>
                <a:srgbClr val="FF0000"/>
              </a:solidFill>
            </a:endParaRPr>
          </a:p>
          <a:p>
            <a:r>
              <a:rPr lang="en-US" altLang="zh-CN" sz="2000" dirty="0" smtClean="0">
                <a:solidFill>
                  <a:srgbClr val="FF0000"/>
                </a:solidFill>
              </a:rPr>
              <a:t>2.BP neural network has highest accuracy but cost a lot of time.</a:t>
            </a:r>
          </a:p>
          <a:p>
            <a:endParaRPr lang="en-US" altLang="zh-CN" sz="1000" dirty="0" smtClean="0">
              <a:solidFill>
                <a:srgbClr val="FF0000"/>
              </a:solidFill>
            </a:endParaRPr>
          </a:p>
          <a:p>
            <a:r>
              <a:rPr lang="en-US" altLang="zh-CN" sz="2000" smtClean="0">
                <a:solidFill>
                  <a:srgbClr val="FF0000"/>
                </a:solidFill>
              </a:rPr>
              <a:t>3.Linear SVM </a:t>
            </a:r>
            <a:r>
              <a:rPr lang="en-US" altLang="zh-CN" sz="2000" dirty="0" smtClean="0">
                <a:solidFill>
                  <a:srgbClr val="FF0000"/>
                </a:solidFill>
              </a:rPr>
              <a:t>is better on SST and less time than neural network.</a:t>
            </a:r>
          </a:p>
          <a:p>
            <a:endParaRPr lang="en-US" altLang="zh-CN" sz="1000" dirty="0" smtClean="0">
              <a:solidFill>
                <a:srgbClr val="FF0000"/>
              </a:solidFill>
            </a:endParaRPr>
          </a:p>
          <a:p>
            <a:r>
              <a:rPr lang="en-US" altLang="zh-CN" sz="2000" dirty="0" smtClean="0">
                <a:solidFill>
                  <a:srgbClr val="FF0000"/>
                </a:solidFill>
              </a:rPr>
              <a:t>4. SVM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RBF classified all data at 6</a:t>
            </a:r>
            <a:r>
              <a:rPr lang="en-US" altLang="zh-CN" sz="2000" baseline="30000" dirty="0" smtClean="0">
                <a:solidFill>
                  <a:srgbClr val="FF0000"/>
                </a:solidFill>
              </a:rPr>
              <a:t>th</a:t>
            </a:r>
            <a:r>
              <a:rPr lang="en-US" altLang="zh-CN" sz="2000" dirty="0" smtClean="0">
                <a:solidFill>
                  <a:srgbClr val="FF0000"/>
                </a:solidFill>
              </a:rPr>
              <a:t> point as bad data.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976" y="1595736"/>
            <a:ext cx="5998463" cy="33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9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FD40-42C1-48E3-BFC8-53F7C990732F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3F8F49E-3650-4F8C-8487-814082F7AB9E}"/>
              </a:ext>
            </a:extLst>
          </p:cNvPr>
          <p:cNvSpPr txBox="1">
            <a:spLocks noGrp="1"/>
          </p:cNvSpPr>
          <p:nvPr/>
        </p:nvSpPr>
        <p:spPr>
          <a:xfrm>
            <a:off x="1247383" y="1285398"/>
            <a:ext cx="8229600" cy="4135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>
            <a:normAutofit/>
          </a:bodyPr>
          <a:lstStyle>
            <a:lvl1pPr marL="342900" marR="0" indent="-3429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1pPr>
            <a:lvl2pPr marL="783771" marR="0" indent="-326571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2pPr>
            <a:lvl3pPr marL="1219200" marR="0" indent="-3048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3pPr>
            <a:lvl4pPr marL="17373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4pPr>
            <a:lvl5pPr marL="21945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5pPr>
            <a:lvl6pPr marL="26517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1089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5661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0233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and motivation</a:t>
            </a:r>
            <a:endParaRPr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pPr>
              <a:lnSpc>
                <a:spcPct val="15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u="sng" dirty="0">
                <a:solidFill>
                  <a:srgbClr val="66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 and Discussion</a:t>
            </a:r>
            <a:endParaRPr u="sng" dirty="0">
              <a:solidFill>
                <a:srgbClr val="6600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32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FD40-42C1-48E3-BFC8-53F7C990732F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97806E7D-31EF-40FB-83AC-2F9F4D5144EA}"/>
              </a:ext>
            </a:extLst>
          </p:cNvPr>
          <p:cNvSpPr txBox="1">
            <a:spLocks noGrp="1"/>
          </p:cNvSpPr>
          <p:nvPr/>
        </p:nvSpPr>
        <p:spPr>
          <a:xfrm>
            <a:off x="1719263" y="2438140"/>
            <a:ext cx="7716837" cy="1740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ctr">
            <a:noAutofit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zh-C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1.Classification methods can help reduce the error caused by averaging all original GPS</a:t>
            </a:r>
          </a:p>
          <a:p>
            <a:pPr algn="l"/>
            <a:endParaRPr lang="en-US" altLang="zh-CN" sz="2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Logistic regression and linear SVM may be used together</a:t>
            </a:r>
          </a:p>
          <a:p>
            <a:pPr algn="l"/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.More test should be implemented and more methods like </a:t>
            </a:r>
            <a:r>
              <a:rPr lang="en-US" sz="2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Kalman</a:t>
            </a: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filter can be combined.</a:t>
            </a:r>
            <a:endParaRPr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76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FD40-42C1-48E3-BFC8-53F7C990732F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399576" y="2967335"/>
            <a:ext cx="33928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Thank you!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6281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FD40-42C1-48E3-BFC8-53F7C990732F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97806E7D-31EF-40FB-83AC-2F9F4D5144EA}"/>
              </a:ext>
            </a:extLst>
          </p:cNvPr>
          <p:cNvSpPr txBox="1">
            <a:spLocks noGrp="1"/>
          </p:cNvSpPr>
          <p:nvPr/>
        </p:nvSpPr>
        <p:spPr>
          <a:xfrm>
            <a:off x="1659699" y="522933"/>
            <a:ext cx="8229600" cy="673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ctr">
            <a:normAutofit fontScale="90000" lnSpcReduction="10000"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>
                <a:solidFill>
                  <a:srgbClr val="66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dirty="0">
              <a:solidFill>
                <a:srgbClr val="6600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2417421"/>
            <a:ext cx="3746500" cy="27178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="" xmlns:a16="http://schemas.microsoft.com/office/drawing/2014/main" id="{97806E7D-31EF-40FB-83AC-2F9F4D5144EA}"/>
              </a:ext>
            </a:extLst>
          </p:cNvPr>
          <p:cNvSpPr txBox="1">
            <a:spLocks noGrp="1"/>
          </p:cNvSpPr>
          <p:nvPr/>
        </p:nvSpPr>
        <p:spPr>
          <a:xfrm>
            <a:off x="469900" y="1467154"/>
            <a:ext cx="4618799" cy="673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ctr">
            <a:normAutofit fontScale="97500"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GPS has been widely used</a:t>
            </a:r>
            <a:endParaRPr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97806E7D-31EF-40FB-83AC-2F9F4D5144EA}"/>
              </a:ext>
            </a:extLst>
          </p:cNvPr>
          <p:cNvSpPr txBox="1">
            <a:spLocks noGrp="1"/>
          </p:cNvSpPr>
          <p:nvPr/>
        </p:nvSpPr>
        <p:spPr>
          <a:xfrm>
            <a:off x="698499" y="5412128"/>
            <a:ext cx="4618799" cy="673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ctr">
            <a:normAutofit fontScale="97500"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 positioning</a:t>
            </a:r>
            <a:endParaRPr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144" y="2251251"/>
            <a:ext cx="3067756" cy="293927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="" xmlns:a16="http://schemas.microsoft.com/office/drawing/2014/main" id="{97806E7D-31EF-40FB-83AC-2F9F4D5144EA}"/>
              </a:ext>
            </a:extLst>
          </p:cNvPr>
          <p:cNvSpPr txBox="1">
            <a:spLocks noGrp="1"/>
          </p:cNvSpPr>
          <p:nvPr/>
        </p:nvSpPr>
        <p:spPr>
          <a:xfrm>
            <a:off x="5270500" y="5412128"/>
            <a:ext cx="4618799" cy="673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ctr">
            <a:normAutofit fontScale="97500"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navigation</a:t>
            </a:r>
            <a:endParaRPr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2251252"/>
            <a:ext cx="3176653" cy="293927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="" xmlns:a16="http://schemas.microsoft.com/office/drawing/2014/main" id="{97806E7D-31EF-40FB-83AC-2F9F4D5144EA}"/>
              </a:ext>
            </a:extLst>
          </p:cNvPr>
          <p:cNvSpPr txBox="1">
            <a:spLocks noGrp="1"/>
          </p:cNvSpPr>
          <p:nvPr/>
        </p:nvSpPr>
        <p:spPr>
          <a:xfrm>
            <a:off x="9044400" y="5412128"/>
            <a:ext cx="4618799" cy="673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ctr">
            <a:normAutofit fontScale="97500"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Irrigation system</a:t>
            </a:r>
            <a:endParaRPr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11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FD40-42C1-48E3-BFC8-53F7C990732F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97806E7D-31EF-40FB-83AC-2F9F4D5144EA}"/>
              </a:ext>
            </a:extLst>
          </p:cNvPr>
          <p:cNvSpPr txBox="1">
            <a:spLocks noGrp="1"/>
          </p:cNvSpPr>
          <p:nvPr/>
        </p:nvSpPr>
        <p:spPr>
          <a:xfrm>
            <a:off x="508000" y="692454"/>
            <a:ext cx="6477000" cy="673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ctr">
            <a:normAutofit fontScale="90000"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However GPS accuracy is not good enough</a:t>
            </a:r>
            <a:endParaRPr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1463957"/>
            <a:ext cx="3822700" cy="2921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="" xmlns:a16="http://schemas.microsoft.com/office/drawing/2014/main" id="{97806E7D-31EF-40FB-83AC-2F9F4D5144EA}"/>
              </a:ext>
            </a:extLst>
          </p:cNvPr>
          <p:cNvSpPr txBox="1">
            <a:spLocks noGrp="1"/>
          </p:cNvSpPr>
          <p:nvPr/>
        </p:nvSpPr>
        <p:spPr>
          <a:xfrm>
            <a:off x="609601" y="4653986"/>
            <a:ext cx="4444999" cy="673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ctr">
            <a:normAutofit fontScale="82500" lnSpcReduction="20000"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Tall buildings block the GPS signal</a:t>
            </a:r>
            <a:endParaRPr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4787899" y="2460907"/>
            <a:ext cx="1143000" cy="673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0" y="1085655"/>
            <a:ext cx="5156365" cy="379038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="" xmlns:a16="http://schemas.microsoft.com/office/drawing/2014/main" id="{97806E7D-31EF-40FB-83AC-2F9F4D5144EA}"/>
              </a:ext>
            </a:extLst>
          </p:cNvPr>
          <p:cNvSpPr txBox="1">
            <a:spLocks noGrp="1"/>
          </p:cNvSpPr>
          <p:nvPr/>
        </p:nvSpPr>
        <p:spPr>
          <a:xfrm>
            <a:off x="6108701" y="4793274"/>
            <a:ext cx="4444999" cy="673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ctr">
            <a:normAutofit fontScale="82500" lnSpcReduction="20000"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zh-CN" sz="28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Sometimes the error can reach up to 15 meters !</a:t>
            </a:r>
            <a:endParaRPr sz="2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97806E7D-31EF-40FB-83AC-2F9F4D5144EA}"/>
              </a:ext>
            </a:extLst>
          </p:cNvPr>
          <p:cNvSpPr txBox="1">
            <a:spLocks noGrp="1"/>
          </p:cNvSpPr>
          <p:nvPr/>
        </p:nvSpPr>
        <p:spPr>
          <a:xfrm>
            <a:off x="4603750" y="3378200"/>
            <a:ext cx="1568449" cy="1275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ctr">
            <a:normAutofit fontScale="82500" lnSpcReduction="10000"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Averaging all the data we get</a:t>
            </a:r>
            <a:endParaRPr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下箭头 1"/>
          <p:cNvSpPr/>
          <p:nvPr/>
        </p:nvSpPr>
        <p:spPr>
          <a:xfrm>
            <a:off x="8610600" y="5121307"/>
            <a:ext cx="165100" cy="3388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900" y="5527207"/>
            <a:ext cx="3462758" cy="126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0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FD40-42C1-48E3-BFC8-53F7C990732F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97806E7D-31EF-40FB-83AC-2F9F4D5144EA}"/>
              </a:ext>
            </a:extLst>
          </p:cNvPr>
          <p:cNvSpPr txBox="1">
            <a:spLocks noGrp="1"/>
          </p:cNvSpPr>
          <p:nvPr/>
        </p:nvSpPr>
        <p:spPr>
          <a:xfrm>
            <a:off x="508000" y="568467"/>
            <a:ext cx="10845800" cy="1492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ctr">
            <a:normAutofit fontScale="97500"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goal:</a:t>
            </a:r>
          </a:p>
          <a:p>
            <a:pPr algn="l"/>
            <a:endParaRPr lang="en-US" altLang="zh-CN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improve the record of vehicle movement path </a:t>
            </a:r>
            <a:r>
              <a:rPr lang="en-US" altLang="zh-CN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curved by GPS !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5372"/>
            <a:ext cx="4781227" cy="358592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876" y="2573938"/>
            <a:ext cx="5737800" cy="275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14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FD40-42C1-48E3-BFC8-53F7C990732F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97806E7D-31EF-40FB-83AC-2F9F4D5144EA}"/>
              </a:ext>
            </a:extLst>
          </p:cNvPr>
          <p:cNvSpPr txBox="1">
            <a:spLocks noGrp="1"/>
          </p:cNvSpPr>
          <p:nvPr/>
        </p:nvSpPr>
        <p:spPr>
          <a:xfrm>
            <a:off x="927100" y="768654"/>
            <a:ext cx="6477000" cy="673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ctr">
            <a:normAutofit fontScale="97500"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Goal: do classification before averaging</a:t>
            </a:r>
            <a:endParaRPr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2044700" y="1733549"/>
            <a:ext cx="1231900" cy="1054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GPS data</a:t>
            </a:r>
            <a:endParaRPr lang="zh-CN" altLang="en-US" dirty="0"/>
          </a:p>
        </p:txBody>
      </p:sp>
      <p:sp>
        <p:nvSpPr>
          <p:cNvPr id="5" name="下箭头 4"/>
          <p:cNvSpPr/>
          <p:nvPr/>
        </p:nvSpPr>
        <p:spPr>
          <a:xfrm rot="18385500">
            <a:off x="3666675" y="2178048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503513" y="2694434"/>
            <a:ext cx="2588076" cy="1117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classification</a:t>
            </a:r>
            <a:endParaRPr lang="zh-CN" altLang="en-US" sz="2800" dirty="0"/>
          </a:p>
        </p:txBody>
      </p:sp>
      <p:sp>
        <p:nvSpPr>
          <p:cNvPr id="7" name="下箭头 6"/>
          <p:cNvSpPr/>
          <p:nvPr/>
        </p:nvSpPr>
        <p:spPr>
          <a:xfrm>
            <a:off x="4943024" y="4018906"/>
            <a:ext cx="403676" cy="60960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431746" y="3991682"/>
            <a:ext cx="227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Good data</a:t>
            </a:r>
            <a:endParaRPr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4503513" y="4634212"/>
            <a:ext cx="2588076" cy="11176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Candidate set</a:t>
            </a:r>
            <a:endParaRPr lang="zh-CN" altLang="en-US" sz="2800" dirty="0"/>
          </a:p>
        </p:txBody>
      </p:sp>
      <p:sp>
        <p:nvSpPr>
          <p:cNvPr id="11" name="下箭头 10"/>
          <p:cNvSpPr/>
          <p:nvPr/>
        </p:nvSpPr>
        <p:spPr>
          <a:xfrm rot="16200000">
            <a:off x="7418162" y="3033860"/>
            <a:ext cx="403676" cy="60960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2" y="2327004"/>
            <a:ext cx="2613766" cy="261778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091589" y="2550598"/>
            <a:ext cx="227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bad data</a:t>
            </a:r>
            <a:endParaRPr lang="zh-CN" altLang="en-US" sz="2400" dirty="0"/>
          </a:p>
        </p:txBody>
      </p:sp>
      <p:sp>
        <p:nvSpPr>
          <p:cNvPr id="14" name="文本框 13"/>
          <p:cNvSpPr txBox="1"/>
          <p:nvPr/>
        </p:nvSpPr>
        <p:spPr>
          <a:xfrm>
            <a:off x="754288" y="5922842"/>
            <a:ext cx="1087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Good GPS data means the distance from GPS to actual location is less than 4 meters </a:t>
            </a:r>
            <a:endParaRPr lang="zh-CN" altLang="en-US" sz="2400" dirty="0"/>
          </a:p>
        </p:txBody>
      </p:sp>
      <p:sp>
        <p:nvSpPr>
          <p:cNvPr id="15" name="文本框 14"/>
          <p:cNvSpPr txBox="1"/>
          <p:nvPr/>
        </p:nvSpPr>
        <p:spPr>
          <a:xfrm>
            <a:off x="1206500" y="4956332"/>
            <a:ext cx="2959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Only average the data in candidate set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0279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 animBg="1"/>
      <p:bldP spid="11" grpId="0" animBg="1"/>
      <p:bldP spid="13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FD40-42C1-48E3-BFC8-53F7C990732F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11444" y="544812"/>
            <a:ext cx="101565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Design</a:t>
            </a:r>
          </a:p>
          <a:p>
            <a:r>
              <a:rPr lang="en-US" altLang="zh-CN" sz="2400" dirty="0" smtClean="0"/>
              <a:t>The atmosphere keeps changing when the vehicle moves. The model should be updated quite often. Training data will be collected when the car stops.</a:t>
            </a:r>
            <a:endParaRPr lang="zh-CN" altLang="en-US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51" y="1896876"/>
            <a:ext cx="4209830" cy="30764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562" y="1963269"/>
            <a:ext cx="4426238" cy="294362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89309" y="5068308"/>
            <a:ext cx="93170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</a:rPr>
              <a:t>The methods we use to train and test the model can not be time-consuming!!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65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FD40-42C1-48E3-BFC8-53F7C990732F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3F8F49E-3650-4F8C-8487-814082F7AB9E}"/>
              </a:ext>
            </a:extLst>
          </p:cNvPr>
          <p:cNvSpPr txBox="1">
            <a:spLocks noGrp="1"/>
          </p:cNvSpPr>
          <p:nvPr/>
        </p:nvSpPr>
        <p:spPr>
          <a:xfrm>
            <a:off x="1171183" y="1602898"/>
            <a:ext cx="8229600" cy="4135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>
            <a:normAutofit/>
          </a:bodyPr>
          <a:lstStyle>
            <a:lvl1pPr marL="342900" marR="0" indent="-3429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1pPr>
            <a:lvl2pPr marL="783771" marR="0" indent="-326571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2pPr>
            <a:lvl3pPr marL="1219200" marR="0" indent="-3048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3pPr>
            <a:lvl4pPr marL="17373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4pPr>
            <a:lvl5pPr marL="21945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+mn-lt"/>
                <a:ea typeface="+mn-ea"/>
                <a:cs typeface="+mn-cs"/>
                <a:sym typeface="Times New Roman"/>
              </a:defRPr>
            </a:lvl5pPr>
            <a:lvl6pPr marL="26517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1089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5661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0233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and motivation</a:t>
            </a:r>
            <a:endParaRPr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u="sng" dirty="0">
                <a:solidFill>
                  <a:srgbClr val="66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pPr>
              <a:lnSpc>
                <a:spcPct val="15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 and Discussion</a:t>
            </a:r>
            <a:endParaRPr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78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FD40-42C1-48E3-BFC8-53F7C990732F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97806E7D-31EF-40FB-83AC-2F9F4D5144EA}"/>
              </a:ext>
            </a:extLst>
          </p:cNvPr>
          <p:cNvSpPr txBox="1">
            <a:spLocks noGrp="1"/>
          </p:cNvSpPr>
          <p:nvPr/>
        </p:nvSpPr>
        <p:spPr>
          <a:xfrm>
            <a:off x="449328" y="634740"/>
            <a:ext cx="4444999" cy="673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ctr">
            <a:normAutofit fontScale="97500"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zh-CN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selection</a:t>
            </a:r>
            <a:endParaRPr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736600" y="1536700"/>
                <a:ext cx="10439400" cy="479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smtClean="0"/>
                  <a:t>For each GPS data at location t, it contains a latitude and a longitude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00" y="1536700"/>
                <a:ext cx="10439400" cy="479106"/>
              </a:xfrm>
              <a:prstGeom prst="rect">
                <a:avLst/>
              </a:prstGeom>
              <a:blipFill rotWithShape="0">
                <a:blip r:embed="rId2"/>
                <a:stretch>
                  <a:fillRect l="-935" t="-6329" b="-278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155700" y="2363612"/>
                <a:ext cx="6350000" cy="479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 smtClean="0"/>
                  <a:t>                       </a:t>
                </a:r>
                <a:r>
                  <a:rPr lang="en-US" altLang="zh-CN" sz="2400" dirty="0" smtClean="0"/>
                  <a:t>not applicable to all places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700" y="2363612"/>
                <a:ext cx="6350000" cy="479106"/>
              </a:xfrm>
              <a:prstGeom prst="rect">
                <a:avLst/>
              </a:prstGeom>
              <a:blipFill rotWithShape="0">
                <a:blip r:embed="rId3"/>
                <a:stretch>
                  <a:fillRect l="-865" t="-6410" b="-29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891414" y="3174044"/>
                <a:ext cx="2743200" cy="4946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acc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acc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414" y="3174044"/>
                <a:ext cx="2743200" cy="49462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乘号 8"/>
          <p:cNvSpPr/>
          <p:nvPr/>
        </p:nvSpPr>
        <p:spPr>
          <a:xfrm>
            <a:off x="2240027" y="2406283"/>
            <a:ext cx="609600" cy="506588"/>
          </a:xfrm>
          <a:prstGeom prst="mathMultiply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957257" y="3267049"/>
            <a:ext cx="674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Get a low testing accuracy 15.6% in linear regression</a:t>
            </a:r>
            <a:endParaRPr lang="zh-CN" altLang="en-US" sz="2400" dirty="0"/>
          </a:p>
        </p:txBody>
      </p:sp>
      <p:sp>
        <p:nvSpPr>
          <p:cNvPr id="11" name="乘号 10"/>
          <p:cNvSpPr/>
          <p:nvPr/>
        </p:nvSpPr>
        <p:spPr>
          <a:xfrm>
            <a:off x="3370327" y="3140190"/>
            <a:ext cx="609600" cy="506588"/>
          </a:xfrm>
          <a:prstGeom prst="mathMultiply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1056514" y="4071109"/>
                <a:ext cx="8735186" cy="4946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acc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acc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e>
                      </m:acc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e>
                      </m:acc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514" y="4071109"/>
                <a:ext cx="8735186" cy="49462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乘号 12"/>
          <p:cNvSpPr/>
          <p:nvPr/>
        </p:nvSpPr>
        <p:spPr>
          <a:xfrm>
            <a:off x="8869427" y="4071109"/>
            <a:ext cx="609600" cy="506588"/>
          </a:xfrm>
          <a:prstGeom prst="mathMultiply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056514" y="4764654"/>
            <a:ext cx="5801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Low rank level for the feature matrix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1155700" y="5469129"/>
                <a:ext cx="8735186" cy="913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smtClean="0"/>
                  <a:t>Finally, apply the square form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（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acc>
                        <m:sSup>
                          <m:sSup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）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d>
                  </m:oMath>
                </a14:m>
                <a:r>
                  <a:rPr lang="en-US" altLang="zh-CN" sz="2400" dirty="0" smtClean="0"/>
                  <a:t>as features for each  GPS sample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700" y="5469129"/>
                <a:ext cx="8735186" cy="913327"/>
              </a:xfrm>
              <a:prstGeom prst="rect">
                <a:avLst/>
              </a:prstGeom>
              <a:blipFill rotWithShape="0">
                <a:blip r:embed="rId6"/>
                <a:stretch>
                  <a:fillRect l="-1117" r="-1465" b="-1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itle 1">
            <a:extLst>
              <a:ext uri="{FF2B5EF4-FFF2-40B4-BE49-F238E27FC236}">
                <a16:creationId xmlns="" xmlns:a16="http://schemas.microsoft.com/office/drawing/2014/main" id="{97806E7D-31EF-40FB-83AC-2F9F4D5144EA}"/>
              </a:ext>
            </a:extLst>
          </p:cNvPr>
          <p:cNvSpPr txBox="1">
            <a:spLocks noGrp="1"/>
          </p:cNvSpPr>
          <p:nvPr/>
        </p:nvSpPr>
        <p:spPr>
          <a:xfrm>
            <a:off x="1562100" y="149324"/>
            <a:ext cx="8229600" cy="673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ctr">
            <a:normAutofit fontScale="90000" lnSpcReduction="10000"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332C2C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66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136788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回顾</Template>
  <TotalTime>674</TotalTime>
  <Words>624</Words>
  <Application>Microsoft Office PowerPoint</Application>
  <PresentationFormat>宽屏</PresentationFormat>
  <Paragraphs>148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宋体</vt:lpstr>
      <vt:lpstr>Arial</vt:lpstr>
      <vt:lpstr>Calibri</vt:lpstr>
      <vt:lpstr>Calibri Light</vt:lpstr>
      <vt:lpstr>Cambria Math</vt:lpstr>
      <vt:lpstr>Franklin Gothic Book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hongxin koong</dc:creator>
  <cp:lastModifiedBy>hongxin koong</cp:lastModifiedBy>
  <cp:revision>33</cp:revision>
  <dcterms:created xsi:type="dcterms:W3CDTF">2018-09-04T19:31:56Z</dcterms:created>
  <dcterms:modified xsi:type="dcterms:W3CDTF">2019-01-12T03:31:05Z</dcterms:modified>
</cp:coreProperties>
</file>